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041" r:id="rId2"/>
    <p:sldId id="1061" r:id="rId3"/>
    <p:sldId id="1062" r:id="rId4"/>
    <p:sldId id="1063" r:id="rId5"/>
    <p:sldId id="1064" r:id="rId6"/>
    <p:sldId id="1067" r:id="rId7"/>
    <p:sldId id="1065" r:id="rId8"/>
    <p:sldId id="10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Marshall" initials="LM" lastIdx="1" clrIdx="0">
    <p:extLst>
      <p:ext uri="{19B8F6BF-5375-455C-9EA6-DF929625EA0E}">
        <p15:presenceInfo xmlns:p15="http://schemas.microsoft.com/office/powerpoint/2012/main" userId="S::Lisa.Marshall@ardengemcsu.nhs.uk::6086d646-e7cf-4f81-9dd3-590135b5e7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990396-EA25-46CC-9DA6-4E8FA56F3BFC}" type="datetimeFigureOut">
              <a:rPr lang="en-GB" smtClean="0"/>
              <a:t>30/09/2022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4BC97C-BFC4-4FC0-A43C-20C0E647E554}" type="slidenum">
              <a:rPr lang="en-GB" smtClean="0"/>
              <a:t>‹#›</a:t>
            </a:fld>
            <a:endParaRPr lang="en-GB"/>
          </a:p>
        </p:txBody>
      </p:sp>
    </p:spTree>
    <p:extLst>
      <p:ext uri="{BB962C8B-B14F-4D97-AF65-F5344CB8AC3E}">
        <p14:creationId xmlns:p14="http://schemas.microsoft.com/office/powerpoint/2010/main" val="2149169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1</a:t>
            </a:fld>
            <a:endParaRPr lang="en-GB"/>
          </a:p>
        </p:txBody>
      </p:sp>
    </p:spTree>
    <p:extLst>
      <p:ext uri="{BB962C8B-B14F-4D97-AF65-F5344CB8AC3E}">
        <p14:creationId xmlns:p14="http://schemas.microsoft.com/office/powerpoint/2010/main" val="279693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2</a:t>
            </a:fld>
            <a:endParaRPr lang="en-GB"/>
          </a:p>
        </p:txBody>
      </p:sp>
    </p:spTree>
    <p:extLst>
      <p:ext uri="{BB962C8B-B14F-4D97-AF65-F5344CB8AC3E}">
        <p14:creationId xmlns:p14="http://schemas.microsoft.com/office/powerpoint/2010/main" val="3901462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3</a:t>
            </a:fld>
            <a:endParaRPr lang="en-GB"/>
          </a:p>
        </p:txBody>
      </p:sp>
    </p:spTree>
    <p:extLst>
      <p:ext uri="{BB962C8B-B14F-4D97-AF65-F5344CB8AC3E}">
        <p14:creationId xmlns:p14="http://schemas.microsoft.com/office/powerpoint/2010/main" val="2081696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4</a:t>
            </a:fld>
            <a:endParaRPr lang="en-GB"/>
          </a:p>
        </p:txBody>
      </p:sp>
    </p:spTree>
    <p:extLst>
      <p:ext uri="{BB962C8B-B14F-4D97-AF65-F5344CB8AC3E}">
        <p14:creationId xmlns:p14="http://schemas.microsoft.com/office/powerpoint/2010/main" val="1281574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5</a:t>
            </a:fld>
            <a:endParaRPr lang="en-GB"/>
          </a:p>
        </p:txBody>
      </p:sp>
    </p:spTree>
    <p:extLst>
      <p:ext uri="{BB962C8B-B14F-4D97-AF65-F5344CB8AC3E}">
        <p14:creationId xmlns:p14="http://schemas.microsoft.com/office/powerpoint/2010/main" val="2582689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6</a:t>
            </a:fld>
            <a:endParaRPr lang="en-GB"/>
          </a:p>
        </p:txBody>
      </p:sp>
    </p:spTree>
    <p:extLst>
      <p:ext uri="{BB962C8B-B14F-4D97-AF65-F5344CB8AC3E}">
        <p14:creationId xmlns:p14="http://schemas.microsoft.com/office/powerpoint/2010/main" val="2926260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7</a:t>
            </a:fld>
            <a:endParaRPr lang="en-GB"/>
          </a:p>
        </p:txBody>
      </p:sp>
    </p:spTree>
    <p:extLst>
      <p:ext uri="{BB962C8B-B14F-4D97-AF65-F5344CB8AC3E}">
        <p14:creationId xmlns:p14="http://schemas.microsoft.com/office/powerpoint/2010/main" val="4107903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impacts the business financially and impacts work </a:t>
            </a:r>
          </a:p>
          <a:p>
            <a:endParaRPr lang="en-GB" dirty="0"/>
          </a:p>
        </p:txBody>
      </p:sp>
      <p:sp>
        <p:nvSpPr>
          <p:cNvPr id="4" name="Slide Number Placeholder 3"/>
          <p:cNvSpPr>
            <a:spLocks noGrp="1"/>
          </p:cNvSpPr>
          <p:nvPr>
            <p:ph type="sldNum" sz="quarter" idx="5"/>
          </p:nvPr>
        </p:nvSpPr>
        <p:spPr/>
        <p:txBody>
          <a:bodyPr/>
          <a:lstStyle/>
          <a:p>
            <a:fld id="{7F8BA657-ACB4-4AE2-A41E-A7CE4B4E6EA6}" type="slidenum">
              <a:rPr lang="en-GB" smtClean="0"/>
              <a:t>8</a:t>
            </a:fld>
            <a:endParaRPr lang="en-GB"/>
          </a:p>
        </p:txBody>
      </p:sp>
    </p:spTree>
    <p:extLst>
      <p:ext uri="{BB962C8B-B14F-4D97-AF65-F5344CB8AC3E}">
        <p14:creationId xmlns:p14="http://schemas.microsoft.com/office/powerpoint/2010/main" val="3329352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126D2-4F65-44C7-9C87-9113D056AB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381E9AF-B043-4B65-A851-B862643C3A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5C764-F688-4CA1-BEF9-635C9CD05AE4}"/>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5" name="Footer Placeholder 4">
            <a:extLst>
              <a:ext uri="{FF2B5EF4-FFF2-40B4-BE49-F238E27FC236}">
                <a16:creationId xmlns:a16="http://schemas.microsoft.com/office/drawing/2014/main" id="{D3A794BF-919B-44A9-97EF-E068DEE3E4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1A27FF-C6D7-4BEB-878F-D741BDA0FE96}"/>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834735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73C8D-03C9-4145-A125-D8CB0DAF320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D17297-4A84-4A2F-A680-0504412C1E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45BEE2-7D80-4691-B36C-E519658F7D1B}"/>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5" name="Footer Placeholder 4">
            <a:extLst>
              <a:ext uri="{FF2B5EF4-FFF2-40B4-BE49-F238E27FC236}">
                <a16:creationId xmlns:a16="http://schemas.microsoft.com/office/drawing/2014/main" id="{BCB7A137-49BB-412E-A80A-EF3C958757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09441C-539A-48A0-92D7-ABFD7F407DF1}"/>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273079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80EC19-039F-4B7E-9601-BEFDCED118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D09011-49C0-483C-9D80-214461E135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E52A63-E8D4-46C6-BBBE-BA0084887335}"/>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5" name="Footer Placeholder 4">
            <a:extLst>
              <a:ext uri="{FF2B5EF4-FFF2-40B4-BE49-F238E27FC236}">
                <a16:creationId xmlns:a16="http://schemas.microsoft.com/office/drawing/2014/main" id="{D9A7D1CB-B83E-479B-BFE4-91002315F8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8F6608-F9BD-47A1-992C-D2E2B1563C81}"/>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279484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75587-A2A6-43C4-B475-CD284921D5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2DA2E7-8D3A-4B8C-871B-16794F17FD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489797-AA17-4E21-9491-6BE177A36498}"/>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5" name="Footer Placeholder 4">
            <a:extLst>
              <a:ext uri="{FF2B5EF4-FFF2-40B4-BE49-F238E27FC236}">
                <a16:creationId xmlns:a16="http://schemas.microsoft.com/office/drawing/2014/main" id="{0497C730-56E3-439F-B547-D562192C69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A0FE4A-6814-4968-BB7B-80169A99074B}"/>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7720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F14F0-7B55-477E-B258-D2B22C20A0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83C0D56-5381-42CF-93C1-680BA3AF15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72E658-F384-4BFA-B0B0-22A461561050}"/>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5" name="Footer Placeholder 4">
            <a:extLst>
              <a:ext uri="{FF2B5EF4-FFF2-40B4-BE49-F238E27FC236}">
                <a16:creationId xmlns:a16="http://schemas.microsoft.com/office/drawing/2014/main" id="{EC9316C7-586D-4708-9914-1609F041C2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50D4D5-D7DB-49D5-8330-6BE6EBC02793}"/>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121920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B906-00D5-4746-9381-1AAC91EA0C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51C12E-E292-4E1A-84EA-61AA0624C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5B1C21C-73A2-457A-BCC4-35F40E3B43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9A2A40-D174-4725-8E2D-1C42365F390A}"/>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6" name="Footer Placeholder 5">
            <a:extLst>
              <a:ext uri="{FF2B5EF4-FFF2-40B4-BE49-F238E27FC236}">
                <a16:creationId xmlns:a16="http://schemas.microsoft.com/office/drawing/2014/main" id="{8AEFD416-E02B-4EC5-B90C-AEC05BEA6A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7E154C-9AEE-42F3-AEB8-0EF173B17E98}"/>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428518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B015-D410-4354-925F-3313F8E83FA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A391CA-5921-42F4-A00F-A581895EB3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855382-5725-46DD-8679-90B3467AF0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8BF214-74FD-4D42-A512-22F98FA162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2E3EA5-4586-402E-94C8-B71F18705E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4AA68D3-6B31-4F8B-A83D-28238E3CDD14}"/>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8" name="Footer Placeholder 7">
            <a:extLst>
              <a:ext uri="{FF2B5EF4-FFF2-40B4-BE49-F238E27FC236}">
                <a16:creationId xmlns:a16="http://schemas.microsoft.com/office/drawing/2014/main" id="{8B478D4D-2321-42AE-BB04-A79179EF113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34BF91-7766-43FD-BD8A-48075D39696D}"/>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1028920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3F288-E78E-42F5-8CE4-40B94E86A0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794E443-6879-4514-B2B7-CC473D30E21D}"/>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4" name="Footer Placeholder 3">
            <a:extLst>
              <a:ext uri="{FF2B5EF4-FFF2-40B4-BE49-F238E27FC236}">
                <a16:creationId xmlns:a16="http://schemas.microsoft.com/office/drawing/2014/main" id="{5660226D-ECFE-4477-8940-A78FE48BB6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BDEDA92-5F97-4847-977C-A3174D84F9C0}"/>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139693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694891-2683-4C8E-A922-7BFBB2B7330C}"/>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3" name="Footer Placeholder 2">
            <a:extLst>
              <a:ext uri="{FF2B5EF4-FFF2-40B4-BE49-F238E27FC236}">
                <a16:creationId xmlns:a16="http://schemas.microsoft.com/office/drawing/2014/main" id="{A69594FC-A22D-451D-8B09-79F93775192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4546F6E-80AA-4B34-B319-02E35E2E3AC7}"/>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602489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28659-66EC-40D4-9761-0471C6E5F4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A857C5-8FC4-4FE6-B782-5DB3DF2B0A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2A9758-1BC0-41C6-BDB0-772ECCF58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79F82D-ADA1-4227-A712-B0172D3A8F1F}"/>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6" name="Footer Placeholder 5">
            <a:extLst>
              <a:ext uri="{FF2B5EF4-FFF2-40B4-BE49-F238E27FC236}">
                <a16:creationId xmlns:a16="http://schemas.microsoft.com/office/drawing/2014/main" id="{18108533-B2A6-43F2-A7B2-6F4CDEB05D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FEA8CB-2DC2-4DCB-A977-BE8B0D11040A}"/>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337426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29E87-1C78-4F5C-AA43-3DB9FDE99B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F851769-D607-47E8-B7B9-180551BA7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2BD1AA-6CBD-4586-A89D-CF183F377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6E42E1-D4BA-4E5E-8738-EF748251BD7A}"/>
              </a:ext>
            </a:extLst>
          </p:cNvPr>
          <p:cNvSpPr>
            <a:spLocks noGrp="1"/>
          </p:cNvSpPr>
          <p:nvPr>
            <p:ph type="dt" sz="half" idx="10"/>
          </p:nvPr>
        </p:nvSpPr>
        <p:spPr/>
        <p:txBody>
          <a:bodyPr/>
          <a:lstStyle/>
          <a:p>
            <a:fld id="{D04E550C-53FC-4A99-8649-8F441B06474B}" type="datetimeFigureOut">
              <a:rPr lang="en-GB" smtClean="0"/>
              <a:t>30/09/2022</a:t>
            </a:fld>
            <a:endParaRPr lang="en-GB"/>
          </a:p>
        </p:txBody>
      </p:sp>
      <p:sp>
        <p:nvSpPr>
          <p:cNvPr id="6" name="Footer Placeholder 5">
            <a:extLst>
              <a:ext uri="{FF2B5EF4-FFF2-40B4-BE49-F238E27FC236}">
                <a16:creationId xmlns:a16="http://schemas.microsoft.com/office/drawing/2014/main" id="{588FA8C1-F587-4179-94C6-EB32CD9E56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1F6B5C-13EA-4378-8419-C22BAC2A01DA}"/>
              </a:ext>
            </a:extLst>
          </p:cNvPr>
          <p:cNvSpPr>
            <a:spLocks noGrp="1"/>
          </p:cNvSpPr>
          <p:nvPr>
            <p:ph type="sldNum" sz="quarter" idx="12"/>
          </p:nvPr>
        </p:nvSpPr>
        <p:spPr/>
        <p:txBody>
          <a:bodyPr/>
          <a:lstStyle/>
          <a:p>
            <a:fld id="{4DD982F1-6CAD-40C8-A2D2-E049B76B311D}" type="slidenum">
              <a:rPr lang="en-GB" smtClean="0"/>
              <a:t>‹#›</a:t>
            </a:fld>
            <a:endParaRPr lang="en-GB"/>
          </a:p>
        </p:txBody>
      </p:sp>
    </p:spTree>
    <p:extLst>
      <p:ext uri="{BB962C8B-B14F-4D97-AF65-F5344CB8AC3E}">
        <p14:creationId xmlns:p14="http://schemas.microsoft.com/office/powerpoint/2010/main" val="1834045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526EA6-5069-4C95-988C-830A7D7ED5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DE9D3C-7EDB-4741-A601-5C9B22EFB7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7C03B6-2D87-48FB-B316-4F6CEA210C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E550C-53FC-4A99-8649-8F441B06474B}" type="datetimeFigureOut">
              <a:rPr lang="en-GB" smtClean="0"/>
              <a:t>30/09/2022</a:t>
            </a:fld>
            <a:endParaRPr lang="en-GB"/>
          </a:p>
        </p:txBody>
      </p:sp>
      <p:sp>
        <p:nvSpPr>
          <p:cNvPr id="5" name="Footer Placeholder 4">
            <a:extLst>
              <a:ext uri="{FF2B5EF4-FFF2-40B4-BE49-F238E27FC236}">
                <a16:creationId xmlns:a16="http://schemas.microsoft.com/office/drawing/2014/main" id="{2E46D99E-8DFA-4078-AB2F-0FE96F3CEA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D08441C-28AB-4ABE-8C7F-E48503FE85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982F1-6CAD-40C8-A2D2-E049B76B311D}" type="slidenum">
              <a:rPr lang="en-GB" smtClean="0"/>
              <a:t>‹#›</a:t>
            </a:fld>
            <a:endParaRPr lang="en-GB"/>
          </a:p>
        </p:txBody>
      </p:sp>
    </p:spTree>
    <p:extLst>
      <p:ext uri="{BB962C8B-B14F-4D97-AF65-F5344CB8AC3E}">
        <p14:creationId xmlns:p14="http://schemas.microsoft.com/office/powerpoint/2010/main" val="3442930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ardengemcsu.nhs.uk/nhs-england-increasing-capacity-framework/"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1494378"/>
            <a:ext cx="11079804" cy="4242416"/>
          </a:xfrm>
        </p:spPr>
        <p:txBody>
          <a:bodyPr>
            <a:normAutofit/>
          </a:bodyPr>
          <a:lstStyle/>
          <a:p>
            <a:pPr marL="0" indent="0" algn="ctr">
              <a:buNone/>
            </a:pPr>
            <a:r>
              <a:rPr lang="en-GB" sz="4000" b="1" dirty="0">
                <a:solidFill>
                  <a:srgbClr val="0070C0"/>
                </a:solidFill>
              </a:rPr>
              <a:t>ICF Provider Database </a:t>
            </a:r>
          </a:p>
          <a:p>
            <a:pPr marL="0" indent="0" algn="ctr">
              <a:buNone/>
            </a:pPr>
            <a:r>
              <a:rPr lang="en-GB" sz="4000" b="1" dirty="0">
                <a:solidFill>
                  <a:srgbClr val="0070C0"/>
                </a:solidFill>
              </a:rPr>
              <a:t>Update Sep 22 </a:t>
            </a:r>
          </a:p>
          <a:p>
            <a:pPr marL="0" indent="0" algn="ctr">
              <a:buNone/>
            </a:pPr>
            <a:endParaRPr lang="en-GB" sz="4000" b="1" dirty="0">
              <a:solidFill>
                <a:srgbClr val="0070C0"/>
              </a:solidFill>
            </a:endParaRPr>
          </a:p>
          <a:p>
            <a:pPr marL="0" indent="0" algn="ctr">
              <a:buNone/>
            </a:pPr>
            <a:r>
              <a:rPr lang="en-GB" sz="4000" b="1" u="sng" dirty="0">
                <a:solidFill>
                  <a:srgbClr val="0070C0"/>
                </a:solidFill>
              </a:rPr>
              <a:t>Notification of V2 Release</a:t>
            </a:r>
          </a:p>
        </p:txBody>
      </p:sp>
    </p:spTree>
    <p:extLst>
      <p:ext uri="{BB962C8B-B14F-4D97-AF65-F5344CB8AC3E}">
        <p14:creationId xmlns:p14="http://schemas.microsoft.com/office/powerpoint/2010/main" val="1573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523875"/>
            <a:ext cx="11079804" cy="5212919"/>
          </a:xfrm>
        </p:spPr>
        <p:txBody>
          <a:bodyPr>
            <a:normAutofit fontScale="92500" lnSpcReduction="20000"/>
          </a:bodyPr>
          <a:lstStyle/>
          <a:p>
            <a:pPr marL="0" indent="0">
              <a:buNone/>
            </a:pPr>
            <a:r>
              <a:rPr lang="en-GB" b="1" dirty="0">
                <a:solidFill>
                  <a:srgbClr val="0070C0"/>
                </a:solidFill>
              </a:rPr>
              <a:t>Background:</a:t>
            </a:r>
          </a:p>
          <a:p>
            <a:pPr marL="0" indent="0">
              <a:buNone/>
            </a:pPr>
            <a:endParaRPr lang="en-GB" dirty="0">
              <a:solidFill>
                <a:srgbClr val="0070C0"/>
              </a:solidFill>
            </a:endParaRPr>
          </a:p>
          <a:p>
            <a:pPr marL="0" indent="0">
              <a:lnSpc>
                <a:spcPct val="120000"/>
              </a:lnSpc>
              <a:buNone/>
            </a:pPr>
            <a:r>
              <a:rPr lang="en-GB" sz="2000" dirty="0"/>
              <a:t>Due to Covid19 pandemic elective services for the NHS were greatly reduced and thus a national framework agreement seeking support from the Independent sector was devised. The Increasing Capacity Framework (ICF) agreement was set in Nov 20 with eighty-eight providers gaining a framework spot. </a:t>
            </a:r>
          </a:p>
          <a:p>
            <a:pPr marL="0" indent="0">
              <a:lnSpc>
                <a:spcPct val="120000"/>
              </a:lnSpc>
              <a:buNone/>
            </a:pPr>
            <a:endParaRPr lang="en-GB" sz="2000" dirty="0"/>
          </a:p>
          <a:p>
            <a:pPr marL="0" indent="0">
              <a:lnSpc>
                <a:spcPct val="120000"/>
              </a:lnSpc>
              <a:buNone/>
            </a:pPr>
            <a:r>
              <a:rPr lang="en-GB" sz="2000" dirty="0"/>
              <a:t>The framework has seen in excess of circa 500 million pounds per annum through call off contract.</a:t>
            </a:r>
          </a:p>
          <a:p>
            <a:pPr marL="0" indent="0">
              <a:lnSpc>
                <a:spcPct val="120000"/>
              </a:lnSpc>
              <a:buNone/>
            </a:pPr>
            <a:endParaRPr lang="en-GB" sz="2000" dirty="0"/>
          </a:p>
          <a:p>
            <a:pPr marL="0" indent="0">
              <a:lnSpc>
                <a:spcPct val="120000"/>
              </a:lnSpc>
              <a:buNone/>
            </a:pPr>
            <a:r>
              <a:rPr lang="en-GB" sz="2000" dirty="0"/>
              <a:t>Thus to secure call off contracts providers were required to submit HRG Workbooks in which NHS England set up a provider database. This enabled commissioners to understand what IS provision potentially had capacity to support reduction in waiting lists. </a:t>
            </a:r>
          </a:p>
          <a:p>
            <a:pPr marL="0" indent="0">
              <a:lnSpc>
                <a:spcPct val="120000"/>
              </a:lnSpc>
              <a:buNone/>
            </a:pPr>
            <a:endParaRPr lang="en-GB" sz="2000" dirty="0"/>
          </a:p>
          <a:p>
            <a:pPr marL="0" indent="0">
              <a:lnSpc>
                <a:spcPct val="120000"/>
              </a:lnSpc>
              <a:spcBef>
                <a:spcPts val="0"/>
              </a:spcBef>
              <a:buNone/>
            </a:pPr>
            <a:r>
              <a:rPr lang="en-GB" sz="2000" dirty="0"/>
              <a:t>The framework agreement was put together at rapid pace, with the database supporting being pulled</a:t>
            </a:r>
          </a:p>
          <a:p>
            <a:pPr marL="0" indent="0">
              <a:lnSpc>
                <a:spcPct val="120000"/>
              </a:lnSpc>
              <a:spcBef>
                <a:spcPts val="0"/>
              </a:spcBef>
              <a:buNone/>
            </a:pPr>
            <a:r>
              <a:rPr lang="en-GB" sz="2000" dirty="0"/>
              <a:t>together from concept in three days</a:t>
            </a:r>
          </a:p>
        </p:txBody>
      </p:sp>
    </p:spTree>
    <p:extLst>
      <p:ext uri="{BB962C8B-B14F-4D97-AF65-F5344CB8AC3E}">
        <p14:creationId xmlns:p14="http://schemas.microsoft.com/office/powerpoint/2010/main" val="3664618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523875"/>
            <a:ext cx="11079804" cy="5212919"/>
          </a:xfrm>
        </p:spPr>
        <p:txBody>
          <a:bodyPr>
            <a:normAutofit/>
          </a:bodyPr>
          <a:lstStyle/>
          <a:p>
            <a:pPr marL="0" indent="0">
              <a:buNone/>
            </a:pPr>
            <a:r>
              <a:rPr lang="en-GB" b="1" dirty="0">
                <a:solidFill>
                  <a:srgbClr val="0070C0"/>
                </a:solidFill>
              </a:rPr>
              <a:t>September 2022:</a:t>
            </a:r>
          </a:p>
          <a:p>
            <a:pPr marL="0" indent="0">
              <a:buNone/>
            </a:pPr>
            <a:endParaRPr lang="en-GB" b="1" dirty="0">
              <a:solidFill>
                <a:srgbClr val="0070C0"/>
              </a:solidFill>
            </a:endParaRPr>
          </a:p>
          <a:p>
            <a:pPr marL="0" indent="0">
              <a:buNone/>
            </a:pPr>
            <a:r>
              <a:rPr lang="en-GB" sz="2000" dirty="0"/>
              <a:t>As described in the background the task of pulling together a database from scratch for a never before national independent sector framework agreement was challenging. Thus the database version at release of the framework was sub optimal but functional. </a:t>
            </a:r>
          </a:p>
          <a:p>
            <a:pPr marL="0" indent="0">
              <a:buNone/>
            </a:pPr>
            <a:endParaRPr lang="en-GB" sz="2000" dirty="0"/>
          </a:p>
          <a:p>
            <a:pPr marL="0" indent="0">
              <a:buNone/>
            </a:pPr>
            <a:r>
              <a:rPr lang="en-GB" sz="2000" dirty="0"/>
              <a:t>Over the last year NHS E has listen to commissioners and consulted with the Independent sector to device version two of the database. We are please to announce that V2 is due for release in early October 2022. </a:t>
            </a:r>
          </a:p>
          <a:p>
            <a:pPr marL="0" indent="0">
              <a:buNone/>
            </a:pPr>
            <a:endParaRPr lang="en-GB" sz="2000" dirty="0"/>
          </a:p>
          <a:p>
            <a:pPr marL="0" indent="0">
              <a:buNone/>
            </a:pPr>
            <a:endParaRPr lang="en-GB" sz="2000" dirty="0"/>
          </a:p>
          <a:p>
            <a:pPr marL="0" indent="0">
              <a:buNone/>
            </a:pPr>
            <a:endParaRPr lang="en-GB" dirty="0">
              <a:solidFill>
                <a:srgbClr val="0070C0"/>
              </a:solidFill>
            </a:endParaRPr>
          </a:p>
        </p:txBody>
      </p:sp>
    </p:spTree>
    <p:extLst>
      <p:ext uri="{BB962C8B-B14F-4D97-AF65-F5344CB8AC3E}">
        <p14:creationId xmlns:p14="http://schemas.microsoft.com/office/powerpoint/2010/main" val="175966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523875"/>
            <a:ext cx="11079804" cy="5212919"/>
          </a:xfrm>
        </p:spPr>
        <p:txBody>
          <a:bodyPr>
            <a:normAutofit/>
          </a:bodyPr>
          <a:lstStyle/>
          <a:p>
            <a:pPr marL="0" indent="0">
              <a:buNone/>
            </a:pPr>
            <a:r>
              <a:rPr lang="en-GB" b="1" dirty="0">
                <a:solidFill>
                  <a:srgbClr val="0070C0"/>
                </a:solidFill>
              </a:rPr>
              <a:t>You said why :</a:t>
            </a:r>
          </a:p>
          <a:p>
            <a:pPr marL="0" indent="0">
              <a:buNone/>
            </a:pPr>
            <a:endParaRPr lang="en-GB" b="1" dirty="0">
              <a:solidFill>
                <a:srgbClr val="0070C0"/>
              </a:solidFill>
            </a:endParaRPr>
          </a:p>
          <a:p>
            <a:pPr marL="0" indent="0">
              <a:buNone/>
            </a:pPr>
            <a:r>
              <a:rPr lang="en-GB" sz="2000" dirty="0"/>
              <a:t>‘Why can’t we download search results ?’</a:t>
            </a:r>
          </a:p>
          <a:p>
            <a:pPr marL="0" indent="0">
              <a:buNone/>
            </a:pPr>
            <a:r>
              <a:rPr lang="en-GB" sz="2000" dirty="0"/>
              <a:t>‘Why can’t I find Virtual or mobile providers ?’   </a:t>
            </a:r>
          </a:p>
          <a:p>
            <a:pPr marL="0" indent="0">
              <a:buNone/>
            </a:pPr>
            <a:r>
              <a:rPr lang="en-GB" sz="2000" dirty="0"/>
              <a:t>‘Why can’t I search by via Pathways ?’</a:t>
            </a:r>
          </a:p>
          <a:p>
            <a:pPr marL="0" indent="0">
              <a:buNone/>
            </a:pPr>
            <a:r>
              <a:rPr lang="en-GB" sz="2000" dirty="0"/>
              <a:t>‘Why do I get so many results? ‘</a:t>
            </a:r>
          </a:p>
          <a:p>
            <a:pPr marL="0" indent="0">
              <a:buNone/>
            </a:pPr>
            <a:r>
              <a:rPr lang="en-GB" sz="2000" dirty="0"/>
              <a:t>‘Why do I have to filter so much to find providers ?’</a:t>
            </a:r>
          </a:p>
          <a:p>
            <a:pPr marL="0" indent="0">
              <a:buNone/>
            </a:pPr>
            <a:r>
              <a:rPr lang="en-GB" sz="2000" dirty="0"/>
              <a:t>‘Why can’t I search via a single provider ?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dirty="0">
              <a:solidFill>
                <a:srgbClr val="0070C0"/>
              </a:solidFill>
            </a:endParaRPr>
          </a:p>
        </p:txBody>
      </p:sp>
    </p:spTree>
    <p:extLst>
      <p:ext uri="{BB962C8B-B14F-4D97-AF65-F5344CB8AC3E}">
        <p14:creationId xmlns:p14="http://schemas.microsoft.com/office/powerpoint/2010/main" val="1180815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523875"/>
            <a:ext cx="11079804" cy="5835362"/>
          </a:xfrm>
        </p:spPr>
        <p:txBody>
          <a:bodyPr>
            <a:normAutofit lnSpcReduction="10000"/>
          </a:bodyPr>
          <a:lstStyle/>
          <a:p>
            <a:pPr marL="0" indent="0">
              <a:buNone/>
            </a:pPr>
            <a:r>
              <a:rPr lang="en-GB" b="1" dirty="0">
                <a:solidFill>
                  <a:srgbClr val="0070C0"/>
                </a:solidFill>
              </a:rPr>
              <a:t>We did:</a:t>
            </a:r>
          </a:p>
          <a:p>
            <a:pPr marL="0" indent="0">
              <a:buNone/>
            </a:pPr>
            <a:r>
              <a:rPr lang="en-GB" sz="2000" dirty="0"/>
              <a:t>‘Why can’t we download search results ?’ </a:t>
            </a:r>
          </a:p>
          <a:p>
            <a:r>
              <a:rPr lang="en-GB" sz="2000" dirty="0">
                <a:solidFill>
                  <a:srgbClr val="7030A0"/>
                </a:solidFill>
              </a:rPr>
              <a:t>The current database was restricted after data was shared with a provider by a user.  Due to the commercial sensitives of the information contained in the database, a decision was made to withdraw the download function</a:t>
            </a:r>
          </a:p>
          <a:p>
            <a:r>
              <a:rPr lang="en-GB" sz="2000" dirty="0">
                <a:solidFill>
                  <a:srgbClr val="7030A0"/>
                </a:solidFill>
              </a:rPr>
              <a:t>Version 2 will again have the download functionality enabled in either PDF or Excel along with an updated usage policy and reporting on usage now in place. </a:t>
            </a:r>
          </a:p>
          <a:p>
            <a:pPr marL="0" indent="0">
              <a:buNone/>
            </a:pPr>
            <a:r>
              <a:rPr lang="en-GB" sz="2000" dirty="0"/>
              <a:t>  </a:t>
            </a:r>
          </a:p>
          <a:p>
            <a:pPr marL="0" indent="0">
              <a:buNone/>
            </a:pPr>
            <a:r>
              <a:rPr lang="en-GB" sz="2000" dirty="0"/>
              <a:t>‘Why can’t I find Virtual or mobile providers ?’   </a:t>
            </a:r>
          </a:p>
          <a:p>
            <a:pPr marL="0" indent="0">
              <a:buNone/>
            </a:pPr>
            <a:r>
              <a:rPr lang="en-GB" sz="2000" dirty="0">
                <a:solidFill>
                  <a:srgbClr val="7030A0"/>
                </a:solidFill>
              </a:rPr>
              <a:t>Following feedback, commissioners will now be able to search basis on Physical, Mobile or Virtual sites using the prompt at the beginning of the search.  </a:t>
            </a:r>
          </a:p>
          <a:p>
            <a:pPr marL="0" indent="0">
              <a:buNone/>
            </a:pPr>
            <a:endParaRPr lang="en-GB" sz="2000" dirty="0"/>
          </a:p>
          <a:p>
            <a:pPr marL="0" indent="0">
              <a:buNone/>
            </a:pPr>
            <a:r>
              <a:rPr lang="en-GB" sz="2000" dirty="0"/>
              <a:t>‘Why can’t I search by via Pathways ?’</a:t>
            </a:r>
          </a:p>
          <a:p>
            <a:r>
              <a:rPr lang="en-GB" sz="2100" dirty="0">
                <a:solidFill>
                  <a:srgbClr val="7030A0"/>
                </a:solidFill>
              </a:rPr>
              <a:t>Pathways could be searched in V1 but you had to search all HRG’s separately. </a:t>
            </a:r>
          </a:p>
          <a:p>
            <a:r>
              <a:rPr lang="en-GB" sz="2100" dirty="0">
                <a:solidFill>
                  <a:srgbClr val="7030A0"/>
                </a:solidFill>
              </a:rPr>
              <a:t>V2 allows check boxes to search multiple HRGs within a pathway. We have also added the ability to identify what proportion of a pathway a site can offer.</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dirty="0">
              <a:solidFill>
                <a:srgbClr val="0070C0"/>
              </a:solidFill>
            </a:endParaRPr>
          </a:p>
        </p:txBody>
      </p:sp>
    </p:spTree>
    <p:extLst>
      <p:ext uri="{BB962C8B-B14F-4D97-AF65-F5344CB8AC3E}">
        <p14:creationId xmlns:p14="http://schemas.microsoft.com/office/powerpoint/2010/main" val="1418988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614590" y="523875"/>
            <a:ext cx="11079804" cy="5835362"/>
          </a:xfrm>
        </p:spPr>
        <p:txBody>
          <a:bodyPr>
            <a:normAutofit fontScale="92500" lnSpcReduction="10000"/>
          </a:bodyPr>
          <a:lstStyle/>
          <a:p>
            <a:pPr marL="0" indent="0">
              <a:buNone/>
            </a:pPr>
            <a:r>
              <a:rPr lang="en-GB" b="1" dirty="0">
                <a:solidFill>
                  <a:srgbClr val="0070C0"/>
                </a:solidFill>
              </a:rPr>
              <a:t>We did (2):</a:t>
            </a:r>
          </a:p>
          <a:p>
            <a:pPr marL="0" indent="0">
              <a:buNone/>
            </a:pPr>
            <a:endParaRPr lang="en-GB" sz="2000" dirty="0"/>
          </a:p>
          <a:p>
            <a:pPr marL="0" indent="0">
              <a:buNone/>
            </a:pPr>
            <a:r>
              <a:rPr lang="en-GB" sz="2000" dirty="0"/>
              <a:t>‘Why do I get so many results?‘</a:t>
            </a:r>
          </a:p>
          <a:p>
            <a:r>
              <a:rPr lang="en-GB" sz="2000" dirty="0">
                <a:solidFill>
                  <a:srgbClr val="7030A0"/>
                </a:solidFill>
              </a:rPr>
              <a:t>V1 was predicated on the basis of one single HRG, thus the search criteria acted like an internet search, and any letter combination would return the result. </a:t>
            </a:r>
          </a:p>
          <a:p>
            <a:r>
              <a:rPr lang="en-GB" sz="2000" dirty="0">
                <a:solidFill>
                  <a:srgbClr val="7030A0"/>
                </a:solidFill>
              </a:rPr>
              <a:t>V2 will also search HRG description for any words you search for in your initial search. But as you are typing those search words, a drop down function of those search words linked to the HRG list will become available to allow narrowing of searches further.</a:t>
            </a:r>
          </a:p>
          <a:p>
            <a:pPr marL="0" indent="0">
              <a:buNone/>
            </a:pPr>
            <a:endParaRPr lang="en-GB" sz="2000" dirty="0"/>
          </a:p>
          <a:p>
            <a:pPr marL="0" indent="0">
              <a:buNone/>
            </a:pPr>
            <a:r>
              <a:rPr lang="en-GB" sz="2000" dirty="0"/>
              <a:t>‘Why do I have to filter so much to find providers?’</a:t>
            </a:r>
          </a:p>
          <a:p>
            <a:r>
              <a:rPr lang="en-GB" sz="2000" dirty="0">
                <a:solidFill>
                  <a:srgbClr val="7030A0"/>
                </a:solidFill>
              </a:rPr>
              <a:t>Whilst the filters from v1 will remain, within V2 we have made the search function more intuitive whilst ensuring that you can select multiple factors to aide your search.</a:t>
            </a:r>
            <a:endParaRPr lang="en-GB" sz="2000" dirty="0"/>
          </a:p>
          <a:p>
            <a:pPr marL="0" indent="0">
              <a:buNone/>
            </a:pPr>
            <a:endParaRPr lang="en-GB" sz="2000" dirty="0"/>
          </a:p>
          <a:p>
            <a:pPr marL="0" indent="0">
              <a:buNone/>
            </a:pPr>
            <a:r>
              <a:rPr lang="en-GB" sz="2000" dirty="0"/>
              <a:t>‘Why can’t I search via a single provider?‘</a:t>
            </a:r>
          </a:p>
          <a:p>
            <a:r>
              <a:rPr lang="en-GB" sz="2000" dirty="0">
                <a:solidFill>
                  <a:srgbClr val="7030A0"/>
                </a:solidFill>
              </a:rPr>
              <a:t>This function remains unchanged due the legal requirements of  the Public Contract Regulations 2015 where Commissioners have a responsibility to commission in accordance with the law of the land.</a:t>
            </a:r>
          </a:p>
          <a:p>
            <a:r>
              <a:rPr lang="en-GB" sz="2000" dirty="0">
                <a:solidFill>
                  <a:srgbClr val="7030A0"/>
                </a:solidFill>
              </a:rPr>
              <a:t>Therefore the search is on procedure(s) rather that provider, but with multiple factors to aide your search.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dirty="0">
              <a:solidFill>
                <a:srgbClr val="0070C0"/>
              </a:solidFill>
            </a:endParaRPr>
          </a:p>
        </p:txBody>
      </p:sp>
    </p:spTree>
    <p:extLst>
      <p:ext uri="{BB962C8B-B14F-4D97-AF65-F5344CB8AC3E}">
        <p14:creationId xmlns:p14="http://schemas.microsoft.com/office/powerpoint/2010/main" val="286598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523875"/>
            <a:ext cx="11079804" cy="5212919"/>
          </a:xfrm>
        </p:spPr>
        <p:txBody>
          <a:bodyPr>
            <a:normAutofit lnSpcReduction="10000"/>
          </a:bodyPr>
          <a:lstStyle/>
          <a:p>
            <a:pPr marL="0" indent="0">
              <a:buNone/>
            </a:pPr>
            <a:r>
              <a:rPr lang="en-GB" b="1" dirty="0">
                <a:solidFill>
                  <a:srgbClr val="0070C0"/>
                </a:solidFill>
              </a:rPr>
              <a:t>Benefits of V2 </a:t>
            </a:r>
          </a:p>
          <a:p>
            <a:pPr marL="0" indent="0">
              <a:buNone/>
            </a:pPr>
            <a:endParaRPr lang="en-GB" sz="1050" b="1" dirty="0">
              <a:solidFill>
                <a:srgbClr val="0070C0"/>
              </a:solidFill>
            </a:endParaRPr>
          </a:p>
          <a:p>
            <a:pPr marL="0" indent="0">
              <a:buNone/>
            </a:pPr>
            <a:r>
              <a:rPr lang="en-GB" sz="1900" i="1" dirty="0"/>
              <a:t>Speed</a:t>
            </a:r>
            <a:endParaRPr lang="en-GB" sz="1900" dirty="0"/>
          </a:p>
          <a:p>
            <a:pPr marL="0" indent="0">
              <a:buNone/>
            </a:pPr>
            <a:r>
              <a:rPr lang="en-GB" sz="1900" dirty="0"/>
              <a:t>ICF V2 asks users to specify their distance first resulting in a much faster searching experience for returning results.</a:t>
            </a:r>
          </a:p>
          <a:p>
            <a:pPr marL="0" indent="0">
              <a:buNone/>
            </a:pPr>
            <a:r>
              <a:rPr lang="en-GB" sz="1900" i="1" dirty="0"/>
              <a:t>Intuitive searching</a:t>
            </a:r>
          </a:p>
          <a:p>
            <a:pPr marL="0" indent="0">
              <a:buNone/>
            </a:pPr>
            <a:r>
              <a:rPr lang="en-GB" sz="1900" dirty="0"/>
              <a:t>ICF V2 allows users a smoother searching experience by guiding users through the search and results are now shown at site level instead of service making it easier to read through and analyse the returned results.</a:t>
            </a:r>
          </a:p>
          <a:p>
            <a:pPr marL="0" indent="0">
              <a:buNone/>
            </a:pPr>
            <a:r>
              <a:rPr lang="en-GB" sz="1900" i="1" dirty="0"/>
              <a:t>Mobile/Virtual</a:t>
            </a:r>
          </a:p>
          <a:p>
            <a:pPr marL="0" indent="0">
              <a:buNone/>
            </a:pPr>
            <a:r>
              <a:rPr lang="en-GB" sz="1900" dirty="0"/>
              <a:t>ICF V2 allows users to specifically search for either physical, virtual or mobile sites.</a:t>
            </a:r>
          </a:p>
          <a:p>
            <a:pPr marL="0" indent="0">
              <a:buNone/>
            </a:pPr>
            <a:r>
              <a:rPr lang="en-GB" sz="1900" i="1" dirty="0"/>
              <a:t>Export</a:t>
            </a:r>
          </a:p>
          <a:p>
            <a:pPr marL="0" indent="0">
              <a:buNone/>
            </a:pPr>
            <a:r>
              <a:rPr lang="en-GB" sz="1900" dirty="0"/>
              <a:t>ICF V2 now allows users to export both summary and detailed exports of their search criteria and results.</a:t>
            </a:r>
          </a:p>
          <a:p>
            <a:pPr marL="0" indent="0">
              <a:buNone/>
            </a:pPr>
            <a:r>
              <a:rPr lang="en-GB" sz="1900" i="1" dirty="0"/>
              <a:t>Improved search sorting </a:t>
            </a:r>
          </a:p>
          <a:p>
            <a:pPr marL="0" indent="0">
              <a:buNone/>
            </a:pPr>
            <a:r>
              <a:rPr lang="en-GB" sz="1900" dirty="0"/>
              <a:t>ICF V2 offers users to chance to sort their results by distance or number of services available at the site out of your search criteria.</a:t>
            </a:r>
          </a:p>
          <a:p>
            <a:pPr marL="0" indent="0">
              <a:buNone/>
            </a:pPr>
            <a:endParaRPr lang="en-GB" sz="2000" dirty="0"/>
          </a:p>
          <a:p>
            <a:pPr marL="0" indent="0">
              <a:buNone/>
            </a:pPr>
            <a:endParaRPr lang="en-GB" dirty="0">
              <a:solidFill>
                <a:srgbClr val="0070C0"/>
              </a:solidFill>
            </a:endParaRPr>
          </a:p>
        </p:txBody>
      </p:sp>
    </p:spTree>
    <p:extLst>
      <p:ext uri="{BB962C8B-B14F-4D97-AF65-F5344CB8AC3E}">
        <p14:creationId xmlns:p14="http://schemas.microsoft.com/office/powerpoint/2010/main" val="190132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6128A8-EB4D-4453-863A-F5FB11185AE0}"/>
              </a:ext>
            </a:extLst>
          </p:cNvPr>
          <p:cNvGrpSpPr/>
          <p:nvPr/>
        </p:nvGrpSpPr>
        <p:grpSpPr>
          <a:xfrm>
            <a:off x="0" y="5587971"/>
            <a:ext cx="3685310" cy="1258653"/>
            <a:chOff x="0" y="5587971"/>
            <a:chExt cx="3685310" cy="1258653"/>
          </a:xfrm>
        </p:grpSpPr>
        <p:pic>
          <p:nvPicPr>
            <p:cNvPr id="5" name="Picture 4">
              <a:extLst>
                <a:ext uri="{FF2B5EF4-FFF2-40B4-BE49-F238E27FC236}">
                  <a16:creationId xmlns:a16="http://schemas.microsoft.com/office/drawing/2014/main" id="{A09693E4-EB1B-4B71-9426-F07303C81B28}"/>
                </a:ext>
              </a:extLst>
            </p:cNvPr>
            <p:cNvPicPr>
              <a:picLocks noChangeAspect="1"/>
            </p:cNvPicPr>
            <p:nvPr userDrawn="1"/>
          </p:nvPicPr>
          <p:blipFill>
            <a:blip r:embed="rId3"/>
            <a:stretch>
              <a:fillRect/>
            </a:stretch>
          </p:blipFill>
          <p:spPr>
            <a:xfrm>
              <a:off x="13855" y="5587971"/>
              <a:ext cx="3671455" cy="1244798"/>
            </a:xfrm>
            <a:prstGeom prst="rect">
              <a:avLst/>
            </a:prstGeom>
          </p:spPr>
        </p:pic>
        <p:sp>
          <p:nvSpPr>
            <p:cNvPr id="6" name="Rectangle 5">
              <a:extLst>
                <a:ext uri="{FF2B5EF4-FFF2-40B4-BE49-F238E27FC236}">
                  <a16:creationId xmlns:a16="http://schemas.microsoft.com/office/drawing/2014/main" id="{18EA00A8-E873-455F-A250-ADF3865A0B6C}"/>
                </a:ext>
              </a:extLst>
            </p:cNvPr>
            <p:cNvSpPr/>
            <p:nvPr userDrawn="1"/>
          </p:nvSpPr>
          <p:spPr>
            <a:xfrm>
              <a:off x="0" y="6359237"/>
              <a:ext cx="1229181"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3118FB0-154C-45CE-AABB-03CD9CFEEF56}"/>
                </a:ext>
              </a:extLst>
            </p:cNvPr>
            <p:cNvSpPr/>
            <p:nvPr userDrawn="1"/>
          </p:nvSpPr>
          <p:spPr>
            <a:xfrm>
              <a:off x="585283" y="6122427"/>
              <a:ext cx="601012" cy="48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2E45A413-B47E-4D03-9589-E9ED6C8C5808}"/>
                </a:ext>
              </a:extLst>
            </p:cNvPr>
            <p:cNvPicPr>
              <a:picLocks noChangeAspect="1"/>
            </p:cNvPicPr>
            <p:nvPr userDrawn="1"/>
          </p:nvPicPr>
          <p:blipFill>
            <a:blip r:embed="rId4"/>
            <a:stretch>
              <a:fillRect/>
            </a:stretch>
          </p:blipFill>
          <p:spPr>
            <a:xfrm>
              <a:off x="114300" y="6192997"/>
              <a:ext cx="1180174" cy="573227"/>
            </a:xfrm>
            <a:prstGeom prst="rect">
              <a:avLst/>
            </a:prstGeom>
          </p:spPr>
        </p:pic>
      </p:grpSp>
      <p:pic>
        <p:nvPicPr>
          <p:cNvPr id="9" name="Picture 8">
            <a:extLst>
              <a:ext uri="{FF2B5EF4-FFF2-40B4-BE49-F238E27FC236}">
                <a16:creationId xmlns:a16="http://schemas.microsoft.com/office/drawing/2014/main" id="{FAB77F56-ADEC-4620-8077-B03869796110}"/>
              </a:ext>
            </a:extLst>
          </p:cNvPr>
          <p:cNvPicPr>
            <a:picLocks noChangeAspect="1"/>
          </p:cNvPicPr>
          <p:nvPr/>
        </p:nvPicPr>
        <p:blipFill>
          <a:blip r:embed="rId3"/>
          <a:stretch>
            <a:fillRect/>
          </a:stretch>
        </p:blipFill>
        <p:spPr>
          <a:xfrm rot="10800000">
            <a:off x="8520545" y="58638"/>
            <a:ext cx="3671455" cy="1244798"/>
          </a:xfrm>
          <a:prstGeom prst="rect">
            <a:avLst/>
          </a:prstGeom>
        </p:spPr>
      </p:pic>
      <p:pic>
        <p:nvPicPr>
          <p:cNvPr id="10" name="Picture 9">
            <a:extLst>
              <a:ext uri="{FF2B5EF4-FFF2-40B4-BE49-F238E27FC236}">
                <a16:creationId xmlns:a16="http://schemas.microsoft.com/office/drawing/2014/main" id="{E531DB12-9B9A-43CE-BFD7-C5AB3DF5263F}"/>
              </a:ext>
            </a:extLst>
          </p:cNvPr>
          <p:cNvPicPr>
            <a:picLocks noChangeAspect="1"/>
          </p:cNvPicPr>
          <p:nvPr/>
        </p:nvPicPr>
        <p:blipFill>
          <a:blip r:embed="rId5"/>
          <a:stretch>
            <a:fillRect/>
          </a:stretch>
        </p:blipFill>
        <p:spPr>
          <a:xfrm>
            <a:off x="10887076" y="131492"/>
            <a:ext cx="1143060" cy="512945"/>
          </a:xfrm>
          <a:prstGeom prst="rect">
            <a:avLst/>
          </a:prstGeom>
        </p:spPr>
      </p:pic>
      <p:sp>
        <p:nvSpPr>
          <p:cNvPr id="11" name="Title 1">
            <a:extLst>
              <a:ext uri="{FF2B5EF4-FFF2-40B4-BE49-F238E27FC236}">
                <a16:creationId xmlns:a16="http://schemas.microsoft.com/office/drawing/2014/main" id="{71A082F8-0DF0-4B85-8C05-7A96917AF02C}"/>
              </a:ext>
            </a:extLst>
          </p:cNvPr>
          <p:cNvSpPr txBox="1">
            <a:spLocks/>
          </p:cNvSpPr>
          <p:nvPr/>
        </p:nvSpPr>
        <p:spPr>
          <a:xfrm>
            <a:off x="350196" y="34390"/>
            <a:ext cx="110036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dirty="0">
              <a:solidFill>
                <a:srgbClr val="0070BA"/>
              </a:solidFill>
              <a:latin typeface="+mn-lt"/>
            </a:endParaRPr>
          </a:p>
        </p:txBody>
      </p:sp>
      <p:sp>
        <p:nvSpPr>
          <p:cNvPr id="13" name="Content Placeholder 2">
            <a:extLst>
              <a:ext uri="{FF2B5EF4-FFF2-40B4-BE49-F238E27FC236}">
                <a16:creationId xmlns:a16="http://schemas.microsoft.com/office/drawing/2014/main" id="{016E7D3B-1927-4CF2-9BCD-AC372DD4CE59}"/>
              </a:ext>
            </a:extLst>
          </p:cNvPr>
          <p:cNvSpPr>
            <a:spLocks noGrp="1"/>
          </p:cNvSpPr>
          <p:nvPr>
            <p:ph idx="1"/>
          </p:nvPr>
        </p:nvSpPr>
        <p:spPr>
          <a:xfrm>
            <a:off x="350196" y="523875"/>
            <a:ext cx="11079804" cy="5212919"/>
          </a:xfrm>
        </p:spPr>
        <p:txBody>
          <a:bodyPr>
            <a:normAutofit/>
          </a:bodyPr>
          <a:lstStyle/>
          <a:p>
            <a:pPr marL="0" indent="0">
              <a:buNone/>
            </a:pPr>
            <a:r>
              <a:rPr lang="en-GB" b="1" dirty="0">
                <a:solidFill>
                  <a:srgbClr val="0070C0"/>
                </a:solidFill>
              </a:rPr>
              <a:t>Further Support:</a:t>
            </a:r>
          </a:p>
          <a:p>
            <a:pPr marL="0" indent="0">
              <a:buNone/>
            </a:pPr>
            <a:endParaRPr lang="en-GB" b="1" dirty="0">
              <a:solidFill>
                <a:srgbClr val="0070C0"/>
              </a:solidFill>
            </a:endParaRPr>
          </a:p>
          <a:p>
            <a:pPr marL="0" indent="0">
              <a:buNone/>
            </a:pPr>
            <a:r>
              <a:rPr lang="en-GB" b="1" dirty="0"/>
              <a:t>Webpage  - </a:t>
            </a:r>
            <a:r>
              <a:rPr lang="en-GB" b="1" dirty="0">
                <a:solidFill>
                  <a:srgbClr val="7030A0"/>
                </a:solidFill>
                <a:hlinkClick r:id="rId6">
                  <a:extLst>
                    <a:ext uri="{A12FA001-AC4F-418D-AE19-62706E023703}">
                      <ahyp:hlinkClr xmlns:ahyp="http://schemas.microsoft.com/office/drawing/2018/hyperlinkcolor" val="tx"/>
                    </a:ext>
                  </a:extLst>
                </a:hlinkClick>
              </a:rPr>
              <a:t>https://www.ardengemcsu.nhs.uk/nhs-england-increasing-capacity-framework/</a:t>
            </a:r>
            <a:endParaRPr lang="en-GB" b="1" dirty="0">
              <a:solidFill>
                <a:srgbClr val="7030A0"/>
              </a:solidFill>
            </a:endParaRPr>
          </a:p>
          <a:p>
            <a:pPr marL="0" indent="0">
              <a:buNone/>
            </a:pPr>
            <a:endParaRPr lang="en-GB" b="1" dirty="0"/>
          </a:p>
          <a:p>
            <a:pPr marL="0" indent="0">
              <a:buNone/>
            </a:pPr>
            <a:r>
              <a:rPr lang="en-GB" b="1" dirty="0"/>
              <a:t>Email - </a:t>
            </a:r>
            <a:r>
              <a:rPr lang="en-GB" b="1" dirty="0">
                <a:solidFill>
                  <a:srgbClr val="7030A0"/>
                </a:solidFill>
              </a:rPr>
              <a:t>increasingcapacityframework@nhs.net</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dirty="0">
              <a:solidFill>
                <a:srgbClr val="0070C0"/>
              </a:solidFill>
            </a:endParaRPr>
          </a:p>
        </p:txBody>
      </p:sp>
    </p:spTree>
    <p:extLst>
      <p:ext uri="{BB962C8B-B14F-4D97-AF65-F5344CB8AC3E}">
        <p14:creationId xmlns:p14="http://schemas.microsoft.com/office/powerpoint/2010/main" val="3615213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886</Words>
  <Application>Microsoft Office PowerPoint</Application>
  <PresentationFormat>Widescreen</PresentationFormat>
  <Paragraphs>97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MALIK, Usman (NHS ARDEN AND GREATER EAST MIDLANDS COMMISSIONING SUPPORT UNIT)</dc:creator>
  <cp:lastModifiedBy>TAYLOR, Martin (NHS ARDEN AND GREATER EAST MIDLANDS COMMISSIONING SUPPORT UNIT)</cp:lastModifiedBy>
  <cp:revision>13</cp:revision>
  <dcterms:created xsi:type="dcterms:W3CDTF">2022-05-09T15:01:31Z</dcterms:created>
  <dcterms:modified xsi:type="dcterms:W3CDTF">2022-09-30T15:58:05Z</dcterms:modified>
</cp:coreProperties>
</file>